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9"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984"/>
    <a:srgbClr val="D2C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4" autoAdjust="0"/>
    <p:restoredTop sz="94673" autoAdjust="0"/>
  </p:normalViewPr>
  <p:slideViewPr>
    <p:cSldViewPr>
      <p:cViewPr varScale="1">
        <p:scale>
          <a:sx n="108" d="100"/>
          <a:sy n="108" d="100"/>
        </p:scale>
        <p:origin x="164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4390E-CFEA-43D7-B728-FE985C7330D8}" type="datetimeFigureOut">
              <a:rPr lang="en-US" smtClean="0"/>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A6592-8C83-4499-BAA3-3293923D9871}" type="slidenum">
              <a:rPr lang="en-US" smtClean="0"/>
              <a:t>‹#›</a:t>
            </a:fld>
            <a:endParaRPr lang="en-US"/>
          </a:p>
        </p:txBody>
      </p:sp>
    </p:spTree>
    <p:extLst>
      <p:ext uri="{BB962C8B-B14F-4D97-AF65-F5344CB8AC3E}">
        <p14:creationId xmlns:p14="http://schemas.microsoft.com/office/powerpoint/2010/main" val="343174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3375"/>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6014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8994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42977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94522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86739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0151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383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73375"/>
            <a:ext cx="7772400" cy="1470025"/>
          </a:xfrm>
        </p:spPr>
        <p:txBody>
          <a:bodyPr/>
          <a:lstStyle>
            <a:lvl1pPr>
              <a:defRPr>
                <a:solidFill>
                  <a:srgbClr val="5C8984"/>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rgbClr val="5C898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433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010400" cy="411162"/>
          </a:xfrm>
        </p:spPr>
        <p:txBody>
          <a:bodyPr>
            <a:no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066800"/>
            <a:ext cx="8229600" cy="5410200"/>
          </a:xfrm>
        </p:spPr>
        <p:txBody>
          <a:bodyPr/>
          <a:lstStyle>
            <a:lvl1pPr marL="342900" indent="-342900">
              <a:buClr>
                <a:srgbClr val="006666"/>
              </a:buClr>
              <a:buFont typeface="Wingdings" panose="05000000000000000000" pitchFamily="2" charset="2"/>
              <a:buChar char="§"/>
              <a:defRPr/>
            </a:lvl1pPr>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51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ith Gree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5C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81974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ith Ta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D2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27796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C8984"/>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52318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09398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86688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57743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010400" cy="4111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A6B18-137A-4AB5-81CE-F54D5D0A9005}" type="slidenum">
              <a:rPr lang="en-US" smtClean="0"/>
              <a:t>‹#›</a:t>
            </a:fld>
            <a:endParaRPr lang="en-US" dirty="0"/>
          </a:p>
        </p:txBody>
      </p:sp>
    </p:spTree>
    <p:extLst>
      <p:ext uri="{BB962C8B-B14F-4D97-AF65-F5344CB8AC3E}">
        <p14:creationId xmlns:p14="http://schemas.microsoft.com/office/powerpoint/2010/main" val="282000806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63" r:id="rId5"/>
    <p:sldLayoutId id="2147483662" r:id="rId6"/>
    <p:sldLayoutId id="2147483652" r:id="rId7"/>
    <p:sldLayoutId id="2147483653" r:id="rId8"/>
    <p:sldLayoutId id="2147483661" r:id="rId9"/>
    <p:sldLayoutId id="2147483655" r:id="rId10"/>
    <p:sldLayoutId id="2147483656" r:id="rId11"/>
    <p:sldLayoutId id="2147483657" r:id="rId12"/>
    <p:sldLayoutId id="2147483658" r:id="rId13"/>
    <p:sldLayoutId id="2147483659" r:id="rId14"/>
    <p:sldLayoutId id="2147483660" r:id="rId15"/>
  </p:sldLayoutIdLst>
  <p:hf hdr="0" ftr="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5C898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iews.cira.colostate.edu/fed/DataWizard/Default.aspx"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IMPROVE Data Processing</a:t>
            </a:r>
          </a:p>
        </p:txBody>
      </p:sp>
      <p:sp>
        <p:nvSpPr>
          <p:cNvPr id="3" name="Subtitle 2"/>
          <p:cNvSpPr>
            <a:spLocks noGrp="1"/>
          </p:cNvSpPr>
          <p:nvPr>
            <p:ph type="subTitle" idx="1"/>
          </p:nvPr>
        </p:nvSpPr>
        <p:spPr/>
        <p:txBody>
          <a:bodyPr/>
          <a:lstStyle/>
          <a:p>
            <a:r>
              <a:rPr lang="en-US" dirty="0"/>
              <a:t>Ryan Templeton</a:t>
            </a:r>
          </a:p>
          <a:p>
            <a:r>
              <a:rPr lang="en-US" dirty="0"/>
              <a:t>6/29/2017</a:t>
            </a:r>
          </a:p>
        </p:txBody>
      </p:sp>
    </p:spTree>
    <p:extLst>
      <p:ext uri="{BB962C8B-B14F-4D97-AF65-F5344CB8AC3E}">
        <p14:creationId xmlns:p14="http://schemas.microsoft.com/office/powerpoint/2010/main" val="271809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‘Episodic Treatment’ Worksheet Continued</a:t>
            </a:r>
          </a:p>
        </p:txBody>
      </p:sp>
      <p:sp>
        <p:nvSpPr>
          <p:cNvPr id="10" name="Content Placeholder 9"/>
          <p:cNvSpPr>
            <a:spLocks noGrp="1"/>
          </p:cNvSpPr>
          <p:nvPr>
            <p:ph sz="half" idx="1"/>
          </p:nvPr>
        </p:nvSpPr>
        <p:spPr>
          <a:xfrm>
            <a:off x="152400" y="990600"/>
            <a:ext cx="3962400" cy="5135563"/>
          </a:xfrm>
        </p:spPr>
        <p:txBody>
          <a:bodyPr>
            <a:normAutofit/>
          </a:bodyPr>
          <a:lstStyle/>
          <a:p>
            <a:r>
              <a:rPr lang="en-US" sz="2200" dirty="0"/>
              <a:t>Daily Total Extinction – Calculates the daily Carbon and Dust extinction (Mm</a:t>
            </a:r>
            <a:r>
              <a:rPr lang="en-US" sz="2200" baseline="30000" dirty="0"/>
              <a:t>-1</a:t>
            </a:r>
            <a:r>
              <a:rPr lang="en-US" sz="2200" dirty="0"/>
              <a:t>), Step A of the Guidance</a:t>
            </a:r>
          </a:p>
          <a:p>
            <a:r>
              <a:rPr lang="en-US" sz="2200" dirty="0"/>
              <a:t>Percentile Light Extinction – Determines the 95% values for carbon and dust extinction for each year, Step A of the Guidance. The 95% threshold can be changed by the user to test the effects of different thresholds.</a:t>
            </a:r>
          </a:p>
        </p:txBody>
      </p:sp>
      <p:pic>
        <p:nvPicPr>
          <p:cNvPr id="12" name="Content Placeholder 11"/>
          <p:cNvPicPr>
            <a:picLocks noGrp="1" noChangeAspect="1"/>
          </p:cNvPicPr>
          <p:nvPr>
            <p:ph sz="half" idx="2"/>
          </p:nvPr>
        </p:nvPicPr>
        <p:blipFill rotWithShape="1">
          <a:blip r:embed="rId2"/>
          <a:srcRect l="39989" r="10011"/>
          <a:stretch/>
        </p:blipFill>
        <p:spPr>
          <a:xfrm>
            <a:off x="4343400" y="990600"/>
            <a:ext cx="4445000" cy="3333750"/>
          </a:xfrm>
          <a:prstGeom prst="rect">
            <a:avLst/>
          </a:prstGeom>
        </p:spPr>
      </p:pic>
      <p:sp>
        <p:nvSpPr>
          <p:cNvPr id="13" name="Content Placeholder 9"/>
          <p:cNvSpPr txBox="1">
            <a:spLocks/>
          </p:cNvSpPr>
          <p:nvPr/>
        </p:nvSpPr>
        <p:spPr>
          <a:xfrm>
            <a:off x="4267200" y="4343400"/>
            <a:ext cx="4648200" cy="19351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5C8984"/>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dirty="0"/>
              <a:t>Episodic Treatment – Removes the any daily carbon or dust in excess of the threshold values in cells I5 and I6. Redistributes extinction to species. Steps B &amp; C of the Guidance.</a:t>
            </a:r>
          </a:p>
        </p:txBody>
      </p:sp>
      <p:sp>
        <p:nvSpPr>
          <p:cNvPr id="2" name="Slide Number Placeholder 1"/>
          <p:cNvSpPr>
            <a:spLocks noGrp="1"/>
          </p:cNvSpPr>
          <p:nvPr>
            <p:ph type="sldNum" sz="quarter" idx="12"/>
          </p:nvPr>
        </p:nvSpPr>
        <p:spPr/>
        <p:txBody>
          <a:bodyPr/>
          <a:lstStyle/>
          <a:p>
            <a:fld id="{47AA6B18-137A-4AB5-81CE-F54D5D0A9005}" type="slidenum">
              <a:rPr lang="en-US" smtClean="0"/>
              <a:t>10</a:t>
            </a:fld>
            <a:endParaRPr lang="en-US"/>
          </a:p>
        </p:txBody>
      </p:sp>
    </p:spTree>
    <p:extLst>
      <p:ext uri="{BB962C8B-B14F-4D97-AF65-F5344CB8AC3E}">
        <p14:creationId xmlns:p14="http://schemas.microsoft.com/office/powerpoint/2010/main" val="107502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Treatment’ Worksheet Continued</a:t>
            </a:r>
          </a:p>
        </p:txBody>
      </p:sp>
      <p:sp>
        <p:nvSpPr>
          <p:cNvPr id="3" name="Content Placeholder 2"/>
          <p:cNvSpPr>
            <a:spLocks noGrp="1"/>
          </p:cNvSpPr>
          <p:nvPr>
            <p:ph sz="half" idx="1"/>
          </p:nvPr>
        </p:nvSpPr>
        <p:spPr>
          <a:xfrm>
            <a:off x="304800" y="990600"/>
            <a:ext cx="4038600" cy="5135563"/>
          </a:xfrm>
        </p:spPr>
        <p:txBody>
          <a:bodyPr>
            <a:normAutofit fontScale="77500" lnSpcReduction="20000"/>
          </a:bodyPr>
          <a:lstStyle/>
          <a:p>
            <a:r>
              <a:rPr lang="en-US" dirty="0"/>
              <a:t>NCII Natural Conditions – Isolates the revised haze natural condition estimates for the monitor of interest, Step D of the Guidance.</a:t>
            </a:r>
          </a:p>
          <a:p>
            <a:r>
              <a:rPr lang="en-US" dirty="0"/>
              <a:t>Daily Routine Natural Contribution Extinction Values – Estimates daily routine natural extinction for each pollutant, Step D of the Guidance and Section 2.1.2 of the TSD. If the daily pollutant extinction is less than NCII value, then the daily value is all considered natural routine. Otherwise, the following equation is utilized:</a:t>
            </a:r>
          </a:p>
        </p:txBody>
      </p:sp>
      <p:pic>
        <p:nvPicPr>
          <p:cNvPr id="7" name="Content Placeholder 6"/>
          <p:cNvPicPr>
            <a:picLocks noGrp="1" noChangeAspect="1"/>
          </p:cNvPicPr>
          <p:nvPr>
            <p:ph sz="half" idx="2"/>
          </p:nvPr>
        </p:nvPicPr>
        <p:blipFill rotWithShape="1">
          <a:blip r:embed="rId2"/>
          <a:srcRect l="40369" r="8069"/>
          <a:stretch/>
        </p:blipFill>
        <p:spPr>
          <a:xfrm>
            <a:off x="4343401" y="1066799"/>
            <a:ext cx="4572000" cy="3325091"/>
          </a:xfrm>
          <a:prstGeom prst="rect">
            <a:avLst/>
          </a:prstGeom>
        </p:spPr>
      </p:pic>
      <p:pic>
        <p:nvPicPr>
          <p:cNvPr id="10" name="Picture 9"/>
          <p:cNvPicPr>
            <a:picLocks noChangeAspect="1"/>
          </p:cNvPicPr>
          <p:nvPr/>
        </p:nvPicPr>
        <p:blipFill rotWithShape="1">
          <a:blip r:embed="rId3"/>
          <a:srcRect l="4587" r="3670"/>
          <a:stretch/>
        </p:blipFill>
        <p:spPr>
          <a:xfrm>
            <a:off x="4294815" y="4563755"/>
            <a:ext cx="4696785" cy="1227445"/>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11</a:t>
            </a:fld>
            <a:endParaRPr lang="en-US"/>
          </a:p>
        </p:txBody>
      </p:sp>
    </p:spTree>
    <p:extLst>
      <p:ext uri="{BB962C8B-B14F-4D97-AF65-F5344CB8AC3E}">
        <p14:creationId xmlns:p14="http://schemas.microsoft.com/office/powerpoint/2010/main" val="43109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Treatment’ Worksheet Continued</a:t>
            </a:r>
          </a:p>
        </p:txBody>
      </p:sp>
      <p:sp>
        <p:nvSpPr>
          <p:cNvPr id="3" name="Content Placeholder 2"/>
          <p:cNvSpPr>
            <a:spLocks noGrp="1"/>
          </p:cNvSpPr>
          <p:nvPr>
            <p:ph sz="half" idx="1"/>
          </p:nvPr>
        </p:nvSpPr>
        <p:spPr>
          <a:xfrm>
            <a:off x="457200" y="1066800"/>
            <a:ext cx="4038600" cy="5059363"/>
          </a:xfrm>
        </p:spPr>
        <p:txBody>
          <a:bodyPr>
            <a:normAutofit fontScale="77500" lnSpcReduction="20000"/>
          </a:bodyPr>
          <a:lstStyle/>
          <a:p>
            <a:r>
              <a:rPr lang="en-US" dirty="0"/>
              <a:t>Natural Impairment – Estimates the daily extinction (Mm</a:t>
            </a:r>
            <a:r>
              <a:rPr lang="en-US" baseline="30000" dirty="0"/>
              <a:t>-1</a:t>
            </a:r>
            <a:r>
              <a:rPr lang="en-US" dirty="0"/>
              <a:t>) and impairment (dv) attributable to natural routine and episodic emissions.</a:t>
            </a:r>
          </a:p>
          <a:p>
            <a:r>
              <a:rPr lang="en-US" dirty="0"/>
              <a:t>Anthropogenic Light Extinction - Estimates the daily extinction (Mm</a:t>
            </a:r>
            <a:r>
              <a:rPr lang="en-US" baseline="30000" dirty="0"/>
              <a:t>-1</a:t>
            </a:r>
            <a:r>
              <a:rPr lang="en-US" dirty="0"/>
              <a:t>) attributable to anthropogenic emissions, Step E of the Guidance.</a:t>
            </a:r>
          </a:p>
          <a:p>
            <a:r>
              <a:rPr lang="en-US" dirty="0"/>
              <a:t>Anthropogenic Impairment - Estimates impairment (dv) attributable to anthropogenic emissions and ranks each day of the year to determine the 20% most impaired days, Step F of the Guidance.</a:t>
            </a:r>
          </a:p>
        </p:txBody>
      </p:sp>
      <p:pic>
        <p:nvPicPr>
          <p:cNvPr id="7" name="Content Placeholder 6"/>
          <p:cNvPicPr>
            <a:picLocks noGrp="1" noChangeAspect="1"/>
          </p:cNvPicPr>
          <p:nvPr>
            <p:ph sz="half" idx="2"/>
          </p:nvPr>
        </p:nvPicPr>
        <p:blipFill rotWithShape="1">
          <a:blip r:embed="rId2"/>
          <a:srcRect l="39622" r="5661"/>
          <a:stretch/>
        </p:blipFill>
        <p:spPr>
          <a:xfrm>
            <a:off x="4551672" y="1809941"/>
            <a:ext cx="4363728" cy="2990659"/>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12</a:t>
            </a:fld>
            <a:endParaRPr lang="en-US"/>
          </a:p>
        </p:txBody>
      </p:sp>
    </p:spTree>
    <p:extLst>
      <p:ext uri="{BB962C8B-B14F-4D97-AF65-F5344CB8AC3E}">
        <p14:creationId xmlns:p14="http://schemas.microsoft.com/office/powerpoint/2010/main" val="150755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Worksheet</a:t>
            </a:r>
          </a:p>
        </p:txBody>
      </p:sp>
      <p:sp>
        <p:nvSpPr>
          <p:cNvPr id="3" name="Content Placeholder 2"/>
          <p:cNvSpPr>
            <a:spLocks noGrp="1"/>
          </p:cNvSpPr>
          <p:nvPr>
            <p:ph sz="half" idx="1"/>
          </p:nvPr>
        </p:nvSpPr>
        <p:spPr>
          <a:xfrm>
            <a:off x="4517844" y="4191000"/>
            <a:ext cx="4473755" cy="1981200"/>
          </a:xfrm>
        </p:spPr>
        <p:txBody>
          <a:bodyPr>
            <a:normAutofit fontScale="92500" lnSpcReduction="10000"/>
          </a:bodyPr>
          <a:lstStyle/>
          <a:p>
            <a:r>
              <a:rPr lang="en-US" sz="2400" dirty="0"/>
              <a:t>Visibility Thresholds – Estimates the average rate of progress, the uniform rate of progress, and establishes annual thresholds for the clearest and most impaired days.</a:t>
            </a:r>
          </a:p>
        </p:txBody>
      </p:sp>
      <p:sp>
        <p:nvSpPr>
          <p:cNvPr id="8" name="Content Placeholder 2"/>
          <p:cNvSpPr txBox="1">
            <a:spLocks/>
          </p:cNvSpPr>
          <p:nvPr/>
        </p:nvSpPr>
        <p:spPr>
          <a:xfrm>
            <a:off x="152400" y="990600"/>
            <a:ext cx="4191000" cy="5181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5C8984"/>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Natural Conditions – Estimated using the routine and episodic natural conditions on the 20% most impaired days, Section 2.1 of the TSD</a:t>
            </a:r>
          </a:p>
          <a:p>
            <a:r>
              <a:rPr lang="en-US" dirty="0"/>
              <a:t>Clearest Day Trends – Estimates the annual average and 5-year rolling average for the 20% clearest days.</a:t>
            </a:r>
          </a:p>
          <a:p>
            <a:r>
              <a:rPr lang="en-US" dirty="0"/>
              <a:t>Most Impaired Days - Estimates the annual average and 5-year rolling average for the 20% most impaired days.</a:t>
            </a:r>
          </a:p>
          <a:p>
            <a:endParaRPr lang="en-US" dirty="0"/>
          </a:p>
        </p:txBody>
      </p:sp>
      <p:pic>
        <p:nvPicPr>
          <p:cNvPr id="10" name="Content Placeholder 9"/>
          <p:cNvPicPr>
            <a:picLocks noGrp="1" noChangeAspect="1"/>
          </p:cNvPicPr>
          <p:nvPr>
            <p:ph sz="half" idx="2"/>
          </p:nvPr>
        </p:nvPicPr>
        <p:blipFill rotWithShape="1">
          <a:blip r:embed="rId2"/>
          <a:srcRect l="40657" r="8400"/>
          <a:stretch/>
        </p:blipFill>
        <p:spPr>
          <a:xfrm>
            <a:off x="4419599" y="990600"/>
            <a:ext cx="4347713" cy="3200400"/>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13</a:t>
            </a:fld>
            <a:endParaRPr lang="en-US"/>
          </a:p>
        </p:txBody>
      </p:sp>
    </p:spTree>
    <p:extLst>
      <p:ext uri="{BB962C8B-B14F-4D97-AF65-F5344CB8AC3E}">
        <p14:creationId xmlns:p14="http://schemas.microsoft.com/office/powerpoint/2010/main" val="115765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Worksheet Continued</a:t>
            </a:r>
          </a:p>
        </p:txBody>
      </p:sp>
      <p:sp>
        <p:nvSpPr>
          <p:cNvPr id="3" name="Content Placeholder 2"/>
          <p:cNvSpPr>
            <a:spLocks noGrp="1"/>
          </p:cNvSpPr>
          <p:nvPr>
            <p:ph sz="half" idx="1"/>
          </p:nvPr>
        </p:nvSpPr>
        <p:spPr>
          <a:xfrm>
            <a:off x="304800" y="990600"/>
            <a:ext cx="4191000" cy="5135563"/>
          </a:xfrm>
        </p:spPr>
        <p:txBody>
          <a:bodyPr>
            <a:normAutofit fontScale="92500" lnSpcReduction="10000"/>
          </a:bodyPr>
          <a:lstStyle/>
          <a:p>
            <a:r>
              <a:rPr lang="en-US" dirty="0"/>
              <a:t>This worksheet also creates a number of useful graphics and tables for Regional Haze documentation, including:</a:t>
            </a:r>
          </a:p>
          <a:p>
            <a:pPr lvl="1"/>
            <a:r>
              <a:rPr lang="en-US" dirty="0"/>
              <a:t>Graphical and tabular, annual and 5-yr rolling averages of clearest and most impaired day</a:t>
            </a:r>
          </a:p>
          <a:p>
            <a:pPr lvl="1"/>
            <a:r>
              <a:rPr lang="en-US" dirty="0"/>
              <a:t>Tables of annually and 5-yr averaged anthropogenic extinction for each pollutant </a:t>
            </a:r>
          </a:p>
          <a:p>
            <a:pPr lvl="1"/>
            <a:r>
              <a:rPr lang="en-US" dirty="0"/>
              <a:t>Tables of pollutant light extinction rankings</a:t>
            </a:r>
          </a:p>
          <a:p>
            <a:pPr lvl="1"/>
            <a:endParaRPr lang="en-US" dirty="0"/>
          </a:p>
        </p:txBody>
      </p:sp>
      <p:pic>
        <p:nvPicPr>
          <p:cNvPr id="9" name="Content Placeholder 8"/>
          <p:cNvPicPr>
            <a:picLocks noGrp="1" noChangeAspect="1"/>
          </p:cNvPicPr>
          <p:nvPr>
            <p:ph sz="half" idx="2"/>
          </p:nvPr>
        </p:nvPicPr>
        <p:blipFill rotWithShape="1">
          <a:blip r:embed="rId2"/>
          <a:srcRect l="41510"/>
          <a:stretch/>
        </p:blipFill>
        <p:spPr>
          <a:xfrm>
            <a:off x="4603829" y="1905000"/>
            <a:ext cx="4235371" cy="2715419"/>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14</a:t>
            </a:fld>
            <a:endParaRPr lang="en-US"/>
          </a:p>
        </p:txBody>
      </p:sp>
    </p:spTree>
    <p:extLst>
      <p:ext uri="{BB962C8B-B14F-4D97-AF65-F5344CB8AC3E}">
        <p14:creationId xmlns:p14="http://schemas.microsoft.com/office/powerpoint/2010/main" val="36761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Constituents’ Worksheet</a:t>
            </a:r>
          </a:p>
        </p:txBody>
      </p:sp>
      <p:sp>
        <p:nvSpPr>
          <p:cNvPr id="3" name="Content Placeholder 2"/>
          <p:cNvSpPr>
            <a:spLocks noGrp="1"/>
          </p:cNvSpPr>
          <p:nvPr>
            <p:ph sz="half" idx="1"/>
          </p:nvPr>
        </p:nvSpPr>
        <p:spPr>
          <a:xfrm>
            <a:off x="304800" y="1371600"/>
            <a:ext cx="3429000" cy="4754563"/>
          </a:xfrm>
        </p:spPr>
        <p:txBody>
          <a:bodyPr/>
          <a:lstStyle/>
          <a:p>
            <a:r>
              <a:rPr lang="en-US" dirty="0"/>
              <a:t>This worksheet provides a graphical look at the daily pollutant contributions to light extinction for the years 2011-2015.</a:t>
            </a:r>
          </a:p>
        </p:txBody>
      </p:sp>
      <p:pic>
        <p:nvPicPr>
          <p:cNvPr id="9" name="Content Placeholder 8"/>
          <p:cNvPicPr>
            <a:picLocks noGrp="1" noChangeAspect="1"/>
          </p:cNvPicPr>
          <p:nvPr>
            <p:ph sz="half" idx="2"/>
          </p:nvPr>
        </p:nvPicPr>
        <p:blipFill rotWithShape="1">
          <a:blip r:embed="rId2"/>
          <a:srcRect l="39623" r="7547"/>
          <a:stretch/>
        </p:blipFill>
        <p:spPr>
          <a:xfrm>
            <a:off x="3775494" y="1807824"/>
            <a:ext cx="5075046" cy="3602376"/>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15</a:t>
            </a:fld>
            <a:endParaRPr lang="en-US"/>
          </a:p>
        </p:txBody>
      </p:sp>
    </p:spTree>
    <p:extLst>
      <p:ext uri="{BB962C8B-B14F-4D97-AF65-F5344CB8AC3E}">
        <p14:creationId xmlns:p14="http://schemas.microsoft.com/office/powerpoint/2010/main" val="406946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Workbook bugs/issues	</a:t>
            </a:r>
          </a:p>
        </p:txBody>
      </p:sp>
      <p:sp>
        <p:nvSpPr>
          <p:cNvPr id="3" name="Content Placeholder 2"/>
          <p:cNvSpPr>
            <a:spLocks noGrp="1"/>
          </p:cNvSpPr>
          <p:nvPr>
            <p:ph idx="1"/>
          </p:nvPr>
        </p:nvSpPr>
        <p:spPr>
          <a:xfrm>
            <a:off x="457200" y="1066800"/>
            <a:ext cx="8229600" cy="5181600"/>
          </a:xfrm>
        </p:spPr>
        <p:txBody>
          <a:bodyPr>
            <a:normAutofit fontScale="92500" lnSpcReduction="20000"/>
          </a:bodyPr>
          <a:lstStyle/>
          <a:p>
            <a:r>
              <a:rPr lang="en-US" dirty="0"/>
              <a:t>When data is missing for a monitor, the user may need to manually revise some of the graphs and possibly the URP calculation.</a:t>
            </a:r>
          </a:p>
          <a:p>
            <a:r>
              <a:rPr lang="en-US" dirty="0"/>
              <a:t>For those sites processed that are missing considerable amounts of data (e.g. multiple years in the baseline period), I have not always been able to recreate EPA’s results published in the TSD.</a:t>
            </a:r>
          </a:p>
          <a:p>
            <a:r>
              <a:rPr lang="en-US" dirty="0"/>
              <a:t>The spreadsheet does not adjust the URP for prescribed fire or international emissions. A method will needed to be developed by the workgroup to estimate these effects.</a:t>
            </a:r>
          </a:p>
          <a:p>
            <a:r>
              <a:rPr lang="en-US" dirty="0"/>
              <a:t>Any other bugs the group has found?</a:t>
            </a:r>
          </a:p>
        </p:txBody>
      </p:sp>
    </p:spTree>
    <p:extLst>
      <p:ext uri="{BB962C8B-B14F-4D97-AF65-F5344CB8AC3E}">
        <p14:creationId xmlns:p14="http://schemas.microsoft.com/office/powerpoint/2010/main" val="60486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Workbook flexibility	</a:t>
            </a:r>
          </a:p>
        </p:txBody>
      </p:sp>
      <p:sp>
        <p:nvSpPr>
          <p:cNvPr id="3" name="Content Placeholder 2"/>
          <p:cNvSpPr>
            <a:spLocks noGrp="1"/>
          </p:cNvSpPr>
          <p:nvPr>
            <p:ph idx="1"/>
          </p:nvPr>
        </p:nvSpPr>
        <p:spPr/>
        <p:txBody>
          <a:bodyPr/>
          <a:lstStyle/>
          <a:p>
            <a:r>
              <a:rPr lang="en-US" dirty="0"/>
              <a:t>The workbook currently allows the user to adjust the dust and carbon extreme episodic event threshold. This is important for establishing a more accurate threshold for a given monitor rather than the current “one size fits all” approach.</a:t>
            </a:r>
          </a:p>
          <a:p>
            <a:r>
              <a:rPr lang="en-US" dirty="0"/>
              <a:t>What other flexibility is important? Examples:</a:t>
            </a:r>
          </a:p>
          <a:p>
            <a:pPr lvl="1"/>
            <a:r>
              <a:rPr lang="en-US" dirty="0"/>
              <a:t>Sulfate and nitrate thresholds?</a:t>
            </a:r>
          </a:p>
          <a:p>
            <a:pPr lvl="1"/>
            <a:r>
              <a:rPr lang="en-US" dirty="0"/>
              <a:t>Altering the natural conditions methodology?</a:t>
            </a:r>
          </a:p>
          <a:p>
            <a:pPr lvl="1"/>
            <a:r>
              <a:rPr lang="en-US" dirty="0"/>
              <a:t>…?</a:t>
            </a:r>
          </a:p>
        </p:txBody>
      </p:sp>
    </p:spTree>
    <p:extLst>
      <p:ext uri="{BB962C8B-B14F-4D97-AF65-F5344CB8AC3E}">
        <p14:creationId xmlns:p14="http://schemas.microsoft.com/office/powerpoint/2010/main" val="243038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Federal Land Manager Environmental Database</a:t>
            </a:r>
          </a:p>
        </p:txBody>
      </p:sp>
      <p:sp>
        <p:nvSpPr>
          <p:cNvPr id="9" name="Text Placeholder 8"/>
          <p:cNvSpPr>
            <a:spLocks noGrp="1"/>
          </p:cNvSpPr>
          <p:nvPr>
            <p:ph type="body" idx="1"/>
          </p:nvPr>
        </p:nvSpPr>
        <p:spPr>
          <a:xfrm>
            <a:off x="457200" y="1066800"/>
            <a:ext cx="8229600" cy="685800"/>
          </a:xfrm>
        </p:spPr>
        <p:txBody>
          <a:bodyPr/>
          <a:lstStyle/>
          <a:p>
            <a:r>
              <a:rPr lang="en-US" u="sng" dirty="0">
                <a:hlinkClick r:id="rId2"/>
              </a:rPr>
              <a:t>http://views.cira.colostate.edu/fed/DataWizard/Default.aspx</a:t>
            </a:r>
            <a:endParaRPr lang="en-US" dirty="0"/>
          </a:p>
        </p:txBody>
      </p:sp>
      <p:sp>
        <p:nvSpPr>
          <p:cNvPr id="7" name="Content Placeholder 6"/>
          <p:cNvSpPr>
            <a:spLocks noGrp="1"/>
          </p:cNvSpPr>
          <p:nvPr>
            <p:ph sz="half" idx="2"/>
          </p:nvPr>
        </p:nvSpPr>
        <p:spPr>
          <a:xfrm>
            <a:off x="457200" y="1828800"/>
            <a:ext cx="4040188" cy="4297363"/>
          </a:xfrm>
        </p:spPr>
        <p:txBody>
          <a:bodyPr/>
          <a:lstStyle/>
          <a:p>
            <a:r>
              <a:rPr lang="en-US" dirty="0"/>
              <a:t>The federal land manager environmental database contains raw and processed IMPROVE datasets for States to utilize</a:t>
            </a:r>
          </a:p>
          <a:p>
            <a:r>
              <a:rPr lang="en-US" dirty="0"/>
              <a:t>The following slides show the steps one should take to download FLM data for processing in the “XXXXX RXRIII IMPROVE.xlsm” workbook</a:t>
            </a:r>
          </a:p>
        </p:txBody>
      </p:sp>
      <p:sp>
        <p:nvSpPr>
          <p:cNvPr id="12" name="Content Placeholder 11"/>
          <p:cNvSpPr>
            <a:spLocks noGrp="1"/>
          </p:cNvSpPr>
          <p:nvPr>
            <p:ph sz="quarter" idx="4"/>
          </p:nvPr>
        </p:nvSpPr>
        <p:spPr>
          <a:xfrm>
            <a:off x="4645025" y="1828800"/>
            <a:ext cx="4041775" cy="4297363"/>
          </a:xfrm>
        </p:spPr>
        <p:txBody>
          <a:bodyPr/>
          <a:lstStyle/>
          <a:p>
            <a:r>
              <a:rPr lang="en-US" dirty="0"/>
              <a:t>Access the database and select the ‘Raw Data’ option in the ‘Reports’ tab:</a:t>
            </a:r>
          </a:p>
          <a:p>
            <a:endParaRPr lang="en-US" dirty="0"/>
          </a:p>
        </p:txBody>
      </p:sp>
      <p:pic>
        <p:nvPicPr>
          <p:cNvPr id="13" name="Picture 12"/>
          <p:cNvPicPr>
            <a:picLocks noChangeAspect="1"/>
          </p:cNvPicPr>
          <p:nvPr/>
        </p:nvPicPr>
        <p:blipFill rotWithShape="1">
          <a:blip r:embed="rId3"/>
          <a:srcRect r="29168" b="11624"/>
          <a:stretch/>
        </p:blipFill>
        <p:spPr>
          <a:xfrm>
            <a:off x="4722693" y="2971800"/>
            <a:ext cx="3886438" cy="3733800"/>
          </a:xfrm>
          <a:prstGeom prst="rect">
            <a:avLst/>
          </a:prstGeom>
        </p:spPr>
      </p:pic>
      <p:sp>
        <p:nvSpPr>
          <p:cNvPr id="3" name="Slide Number Placeholder 2"/>
          <p:cNvSpPr>
            <a:spLocks noGrp="1"/>
          </p:cNvSpPr>
          <p:nvPr>
            <p:ph type="sldNum" sz="quarter" idx="12"/>
          </p:nvPr>
        </p:nvSpPr>
        <p:spPr/>
        <p:txBody>
          <a:bodyPr/>
          <a:lstStyle/>
          <a:p>
            <a:fld id="{47AA6B18-137A-4AB5-81CE-F54D5D0A9005}" type="slidenum">
              <a:rPr lang="en-US" smtClean="0"/>
              <a:t>2</a:t>
            </a:fld>
            <a:endParaRPr lang="en-US"/>
          </a:p>
        </p:txBody>
      </p:sp>
    </p:spTree>
    <p:extLst>
      <p:ext uri="{BB962C8B-B14F-4D97-AF65-F5344CB8AC3E}">
        <p14:creationId xmlns:p14="http://schemas.microsoft.com/office/powerpoint/2010/main" val="216518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FLM Database Data Download</a:t>
            </a:r>
          </a:p>
        </p:txBody>
      </p:sp>
      <p:sp>
        <p:nvSpPr>
          <p:cNvPr id="3" name="Text Placeholder 2"/>
          <p:cNvSpPr>
            <a:spLocks noGrp="1"/>
          </p:cNvSpPr>
          <p:nvPr>
            <p:ph type="body" idx="1"/>
          </p:nvPr>
        </p:nvSpPr>
        <p:spPr/>
        <p:txBody>
          <a:bodyPr>
            <a:normAutofit fontScale="92500" lnSpcReduction="20000"/>
          </a:bodyPr>
          <a:lstStyle/>
          <a:p>
            <a:r>
              <a:rPr lang="en-US" dirty="0"/>
              <a:t>Datasets: IMPROVE Aerosol, RHR III (New Equation)</a:t>
            </a:r>
          </a:p>
        </p:txBody>
      </p:sp>
      <p:pic>
        <p:nvPicPr>
          <p:cNvPr id="9" name="Content Placeholder 8"/>
          <p:cNvPicPr>
            <a:picLocks noGrp="1" noChangeAspect="1"/>
          </p:cNvPicPr>
          <p:nvPr>
            <p:ph sz="half" idx="2"/>
          </p:nvPr>
        </p:nvPicPr>
        <p:blipFill>
          <a:blip r:embed="rId2"/>
          <a:stretch>
            <a:fillRect/>
          </a:stretch>
        </p:blipFill>
        <p:spPr>
          <a:xfrm>
            <a:off x="457200" y="2227545"/>
            <a:ext cx="4040188" cy="3106455"/>
          </a:xfrm>
          <a:prstGeom prst="rect">
            <a:avLst/>
          </a:prstGeom>
        </p:spPr>
      </p:pic>
      <p:sp>
        <p:nvSpPr>
          <p:cNvPr id="5" name="Text Placeholder 4"/>
          <p:cNvSpPr>
            <a:spLocks noGrp="1"/>
          </p:cNvSpPr>
          <p:nvPr>
            <p:ph type="body" sz="quarter" idx="3"/>
          </p:nvPr>
        </p:nvSpPr>
        <p:spPr/>
        <p:txBody>
          <a:bodyPr>
            <a:normAutofit/>
          </a:bodyPr>
          <a:lstStyle/>
          <a:p>
            <a:r>
              <a:rPr lang="en-US" dirty="0"/>
              <a:t>Sites: &lt;Select Site of Interest&gt;</a:t>
            </a:r>
          </a:p>
        </p:txBody>
      </p:sp>
      <p:pic>
        <p:nvPicPr>
          <p:cNvPr id="10" name="Content Placeholder 9"/>
          <p:cNvPicPr>
            <a:picLocks noGrp="1" noChangeAspect="1"/>
          </p:cNvPicPr>
          <p:nvPr>
            <p:ph sz="quarter" idx="4"/>
          </p:nvPr>
        </p:nvPicPr>
        <p:blipFill>
          <a:blip r:embed="rId3"/>
          <a:stretch>
            <a:fillRect/>
          </a:stretch>
        </p:blipFill>
        <p:spPr>
          <a:xfrm>
            <a:off x="4645025" y="2209800"/>
            <a:ext cx="4041775" cy="3103184"/>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3</a:t>
            </a:fld>
            <a:endParaRPr lang="en-US"/>
          </a:p>
        </p:txBody>
      </p:sp>
    </p:spTree>
    <p:extLst>
      <p:ext uri="{BB962C8B-B14F-4D97-AF65-F5344CB8AC3E}">
        <p14:creationId xmlns:p14="http://schemas.microsoft.com/office/powerpoint/2010/main" val="329218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FLM Database Data Download Continued</a:t>
            </a:r>
          </a:p>
        </p:txBody>
      </p:sp>
      <p:sp>
        <p:nvSpPr>
          <p:cNvPr id="3" name="Text Placeholder 2"/>
          <p:cNvSpPr>
            <a:spLocks noGrp="1"/>
          </p:cNvSpPr>
          <p:nvPr>
            <p:ph type="body" idx="1"/>
          </p:nvPr>
        </p:nvSpPr>
        <p:spPr/>
        <p:txBody>
          <a:bodyPr/>
          <a:lstStyle/>
          <a:p>
            <a:r>
              <a:rPr lang="en-US" dirty="0"/>
              <a:t>Parameters: Select All</a:t>
            </a:r>
          </a:p>
        </p:txBody>
      </p:sp>
      <p:pic>
        <p:nvPicPr>
          <p:cNvPr id="9" name="Content Placeholder 8"/>
          <p:cNvPicPr>
            <a:picLocks noGrp="1" noChangeAspect="1"/>
          </p:cNvPicPr>
          <p:nvPr>
            <p:ph sz="half" idx="2"/>
          </p:nvPr>
        </p:nvPicPr>
        <p:blipFill>
          <a:blip r:embed="rId2"/>
          <a:stretch>
            <a:fillRect/>
          </a:stretch>
        </p:blipFill>
        <p:spPr>
          <a:xfrm>
            <a:off x="457200" y="2209800"/>
            <a:ext cx="4040188" cy="3092988"/>
          </a:xfrm>
          <a:prstGeom prst="rect">
            <a:avLst/>
          </a:prstGeom>
        </p:spPr>
      </p:pic>
      <p:sp>
        <p:nvSpPr>
          <p:cNvPr id="5" name="Text Placeholder 4"/>
          <p:cNvSpPr>
            <a:spLocks noGrp="1"/>
          </p:cNvSpPr>
          <p:nvPr>
            <p:ph type="body" sz="quarter" idx="3"/>
          </p:nvPr>
        </p:nvSpPr>
        <p:spPr/>
        <p:txBody>
          <a:bodyPr>
            <a:normAutofit fontScale="92500"/>
          </a:bodyPr>
          <a:lstStyle/>
          <a:p>
            <a:r>
              <a:rPr lang="en-US" dirty="0"/>
              <a:t>Dates: Select all Years &amp; Months</a:t>
            </a:r>
          </a:p>
        </p:txBody>
      </p:sp>
      <p:pic>
        <p:nvPicPr>
          <p:cNvPr id="10" name="Content Placeholder 9"/>
          <p:cNvPicPr>
            <a:picLocks noGrp="1" noChangeAspect="1"/>
          </p:cNvPicPr>
          <p:nvPr>
            <p:ph sz="quarter" idx="4"/>
          </p:nvPr>
        </p:nvPicPr>
        <p:blipFill>
          <a:blip r:embed="rId3"/>
          <a:stretch>
            <a:fillRect/>
          </a:stretch>
        </p:blipFill>
        <p:spPr>
          <a:xfrm>
            <a:off x="4645025" y="2209800"/>
            <a:ext cx="4041775" cy="3116657"/>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4</a:t>
            </a:fld>
            <a:endParaRPr lang="en-US"/>
          </a:p>
        </p:txBody>
      </p:sp>
    </p:spTree>
    <p:extLst>
      <p:ext uri="{BB962C8B-B14F-4D97-AF65-F5344CB8AC3E}">
        <p14:creationId xmlns:p14="http://schemas.microsoft.com/office/powerpoint/2010/main" val="11009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FLM Database Data Download Continued</a:t>
            </a:r>
          </a:p>
        </p:txBody>
      </p:sp>
      <p:sp>
        <p:nvSpPr>
          <p:cNvPr id="3" name="Text Placeholder 2"/>
          <p:cNvSpPr>
            <a:spLocks noGrp="1"/>
          </p:cNvSpPr>
          <p:nvPr>
            <p:ph type="body" idx="1"/>
          </p:nvPr>
        </p:nvSpPr>
        <p:spPr/>
        <p:txBody>
          <a:bodyPr>
            <a:normAutofit fontScale="92500"/>
          </a:bodyPr>
          <a:lstStyle/>
          <a:p>
            <a:r>
              <a:rPr lang="en-US" dirty="0"/>
              <a:t>Aggregations: Non-Aggregated</a:t>
            </a:r>
          </a:p>
        </p:txBody>
      </p:sp>
      <p:pic>
        <p:nvPicPr>
          <p:cNvPr id="9" name="Content Placeholder 8"/>
          <p:cNvPicPr>
            <a:picLocks noGrp="1" noChangeAspect="1"/>
          </p:cNvPicPr>
          <p:nvPr>
            <p:ph sz="half" idx="2"/>
          </p:nvPr>
        </p:nvPicPr>
        <p:blipFill>
          <a:blip r:embed="rId2"/>
          <a:stretch>
            <a:fillRect/>
          </a:stretch>
        </p:blipFill>
        <p:spPr>
          <a:xfrm>
            <a:off x="457200" y="2209800"/>
            <a:ext cx="4040188" cy="3115433"/>
          </a:xfrm>
          <a:prstGeom prst="rect">
            <a:avLst/>
          </a:prstGeom>
        </p:spPr>
      </p:pic>
      <p:sp>
        <p:nvSpPr>
          <p:cNvPr id="5" name="Text Placeholder 4"/>
          <p:cNvSpPr>
            <a:spLocks noGrp="1"/>
          </p:cNvSpPr>
          <p:nvPr>
            <p:ph type="body" sz="quarter" idx="3"/>
          </p:nvPr>
        </p:nvSpPr>
        <p:spPr/>
        <p:txBody>
          <a:bodyPr>
            <a:normAutofit fontScale="85000" lnSpcReduction="20000"/>
          </a:bodyPr>
          <a:lstStyle/>
          <a:p>
            <a:r>
              <a:rPr lang="en-US" dirty="0"/>
              <a:t>Fields: (default) – Dataset, Site, POC, Date, Parameter, Data Value</a:t>
            </a:r>
          </a:p>
        </p:txBody>
      </p:sp>
      <p:pic>
        <p:nvPicPr>
          <p:cNvPr id="10" name="Content Placeholder 9"/>
          <p:cNvPicPr>
            <a:picLocks noGrp="1" noChangeAspect="1"/>
          </p:cNvPicPr>
          <p:nvPr>
            <p:ph sz="quarter" idx="4"/>
          </p:nvPr>
        </p:nvPicPr>
        <p:blipFill>
          <a:blip r:embed="rId3"/>
          <a:stretch>
            <a:fillRect/>
          </a:stretch>
        </p:blipFill>
        <p:spPr>
          <a:xfrm>
            <a:off x="4645025" y="2209800"/>
            <a:ext cx="4041775" cy="3112166"/>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5</a:t>
            </a:fld>
            <a:endParaRPr lang="en-US"/>
          </a:p>
        </p:txBody>
      </p:sp>
    </p:spTree>
    <p:extLst>
      <p:ext uri="{BB962C8B-B14F-4D97-AF65-F5344CB8AC3E}">
        <p14:creationId xmlns:p14="http://schemas.microsoft.com/office/powerpoint/2010/main" val="194919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FLM Database Data Download Continued</a:t>
            </a:r>
          </a:p>
        </p:txBody>
      </p:sp>
      <p:sp>
        <p:nvSpPr>
          <p:cNvPr id="3" name="Text Placeholder 2"/>
          <p:cNvSpPr>
            <a:spLocks noGrp="1"/>
          </p:cNvSpPr>
          <p:nvPr>
            <p:ph type="body" idx="1"/>
          </p:nvPr>
        </p:nvSpPr>
        <p:spPr>
          <a:xfrm>
            <a:off x="457200" y="1219200"/>
            <a:ext cx="4040188" cy="955675"/>
          </a:xfrm>
        </p:spPr>
        <p:txBody>
          <a:bodyPr>
            <a:normAutofit fontScale="92500" lnSpcReduction="20000"/>
          </a:bodyPr>
          <a:lstStyle/>
          <a:p>
            <a:r>
              <a:rPr lang="en-US" dirty="0"/>
              <a:t>Options: Output Medium – Excel, Date Format – 03/14/2002, all others default</a:t>
            </a:r>
          </a:p>
        </p:txBody>
      </p:sp>
      <p:pic>
        <p:nvPicPr>
          <p:cNvPr id="9" name="Content Placeholder 8"/>
          <p:cNvPicPr>
            <a:picLocks noGrp="1" noChangeAspect="1"/>
          </p:cNvPicPr>
          <p:nvPr>
            <p:ph sz="half" idx="2"/>
          </p:nvPr>
        </p:nvPicPr>
        <p:blipFill>
          <a:blip r:embed="rId2"/>
          <a:stretch>
            <a:fillRect/>
          </a:stretch>
        </p:blipFill>
        <p:spPr>
          <a:xfrm>
            <a:off x="457200" y="2209800"/>
            <a:ext cx="4040188" cy="3101966"/>
          </a:xfrm>
          <a:prstGeom prst="rect">
            <a:avLst/>
          </a:prstGeom>
        </p:spPr>
      </p:pic>
      <p:sp>
        <p:nvSpPr>
          <p:cNvPr id="5" name="Text Placeholder 4"/>
          <p:cNvSpPr>
            <a:spLocks noGrp="1"/>
          </p:cNvSpPr>
          <p:nvPr>
            <p:ph type="body" sz="quarter" idx="3"/>
          </p:nvPr>
        </p:nvSpPr>
        <p:spPr>
          <a:xfrm>
            <a:off x="4645025" y="1219200"/>
            <a:ext cx="4041775" cy="955675"/>
          </a:xfrm>
        </p:spPr>
        <p:txBody>
          <a:bodyPr>
            <a:normAutofit fontScale="92500" lnSpcReduction="20000"/>
          </a:bodyPr>
          <a:lstStyle/>
          <a:p>
            <a:r>
              <a:rPr lang="en-US" dirty="0"/>
              <a:t>“Submit…” and then right click on download prompt and “Save target as…”</a:t>
            </a:r>
          </a:p>
        </p:txBody>
      </p:sp>
      <p:pic>
        <p:nvPicPr>
          <p:cNvPr id="10" name="Content Placeholder 9"/>
          <p:cNvPicPr>
            <a:picLocks noGrp="1" noChangeAspect="1"/>
          </p:cNvPicPr>
          <p:nvPr>
            <p:ph sz="quarter" idx="4"/>
          </p:nvPr>
        </p:nvPicPr>
        <p:blipFill>
          <a:blip r:embed="rId3"/>
          <a:stretch>
            <a:fillRect/>
          </a:stretch>
        </p:blipFill>
        <p:spPr>
          <a:xfrm>
            <a:off x="4645025" y="2209800"/>
            <a:ext cx="4041775" cy="3098694"/>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6</a:t>
            </a:fld>
            <a:endParaRPr lang="en-US"/>
          </a:p>
        </p:txBody>
      </p:sp>
    </p:spTree>
    <p:extLst>
      <p:ext uri="{BB962C8B-B14F-4D97-AF65-F5344CB8AC3E}">
        <p14:creationId xmlns:p14="http://schemas.microsoft.com/office/powerpoint/2010/main" val="195742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IMPROVE Data Transfer</a:t>
            </a:r>
          </a:p>
        </p:txBody>
      </p:sp>
      <p:sp>
        <p:nvSpPr>
          <p:cNvPr id="5" name="Content Placeholder 4"/>
          <p:cNvSpPr>
            <a:spLocks noGrp="1"/>
          </p:cNvSpPr>
          <p:nvPr>
            <p:ph sz="half" idx="1"/>
          </p:nvPr>
        </p:nvSpPr>
        <p:spPr>
          <a:xfrm>
            <a:off x="457200" y="914401"/>
            <a:ext cx="8229600" cy="1447799"/>
          </a:xfrm>
        </p:spPr>
        <p:txBody>
          <a:bodyPr>
            <a:normAutofit fontScale="85000" lnSpcReduction="20000"/>
          </a:bodyPr>
          <a:lstStyle/>
          <a:p>
            <a:r>
              <a:rPr lang="en-US" dirty="0"/>
              <a:t>Access the downloaded file, navigate to the ‘Data’ worksheet and copy columns A:DB only</a:t>
            </a:r>
          </a:p>
          <a:p>
            <a:r>
              <a:rPr lang="en-US" dirty="0"/>
              <a:t>Paste this data into columns A:DB of the ‘Data’ worksheet of the “….XXXX RHRIII IMPROVE.xlsm” workbook</a:t>
            </a:r>
          </a:p>
        </p:txBody>
      </p:sp>
      <p:pic>
        <p:nvPicPr>
          <p:cNvPr id="7" name="Content Placeholder 6"/>
          <p:cNvPicPr>
            <a:picLocks noGrp="1" noChangeAspect="1"/>
          </p:cNvPicPr>
          <p:nvPr>
            <p:ph sz="half" idx="2"/>
          </p:nvPr>
        </p:nvPicPr>
        <p:blipFill>
          <a:blip r:embed="rId2"/>
          <a:stretch>
            <a:fillRect/>
          </a:stretch>
        </p:blipFill>
        <p:spPr>
          <a:xfrm>
            <a:off x="1704185" y="2362200"/>
            <a:ext cx="5458615" cy="4191001"/>
          </a:xfrm>
          <a:prstGeom prst="rect">
            <a:avLst/>
          </a:prstGeom>
        </p:spPr>
      </p:pic>
      <p:sp>
        <p:nvSpPr>
          <p:cNvPr id="3" name="Slide Number Placeholder 2"/>
          <p:cNvSpPr>
            <a:spLocks noGrp="1"/>
          </p:cNvSpPr>
          <p:nvPr>
            <p:ph type="sldNum" sz="quarter" idx="12"/>
          </p:nvPr>
        </p:nvSpPr>
        <p:spPr/>
        <p:txBody>
          <a:bodyPr/>
          <a:lstStyle/>
          <a:p>
            <a:fld id="{47AA6B18-137A-4AB5-81CE-F54D5D0A9005}" type="slidenum">
              <a:rPr lang="en-US" smtClean="0"/>
              <a:t>7</a:t>
            </a:fld>
            <a:endParaRPr lang="en-US"/>
          </a:p>
        </p:txBody>
      </p:sp>
    </p:spTree>
    <p:extLst>
      <p:ext uri="{BB962C8B-B14F-4D97-AF65-F5344CB8AC3E}">
        <p14:creationId xmlns:p14="http://schemas.microsoft.com/office/powerpoint/2010/main" val="234343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Worksheet</a:t>
            </a:r>
          </a:p>
        </p:txBody>
      </p:sp>
      <p:sp>
        <p:nvSpPr>
          <p:cNvPr id="3" name="Content Placeholder 2"/>
          <p:cNvSpPr>
            <a:spLocks noGrp="1"/>
          </p:cNvSpPr>
          <p:nvPr>
            <p:ph sz="half" idx="1"/>
          </p:nvPr>
        </p:nvSpPr>
        <p:spPr>
          <a:xfrm>
            <a:off x="304800" y="1524000"/>
            <a:ext cx="4038600" cy="4525963"/>
          </a:xfrm>
        </p:spPr>
        <p:txBody>
          <a:bodyPr>
            <a:normAutofit fontScale="92500" lnSpcReduction="20000"/>
          </a:bodyPr>
          <a:lstStyle/>
          <a:p>
            <a:r>
              <a:rPr lang="en-US" dirty="0"/>
              <a:t>This spreadsheet includes all of the IMPROVE raw and processed data downloaded from the FLM website. </a:t>
            </a:r>
          </a:p>
          <a:p>
            <a:r>
              <a:rPr lang="en-US" dirty="0"/>
              <a:t>Columns A:DB contain data imported from the FLM IMPROVE monitor database. </a:t>
            </a:r>
          </a:p>
          <a:p>
            <a:r>
              <a:rPr lang="en-US" dirty="0"/>
              <a:t>Columns DC:DG process the FLM data in order to determine the Clearest Days for each year.</a:t>
            </a:r>
          </a:p>
        </p:txBody>
      </p:sp>
      <p:pic>
        <p:nvPicPr>
          <p:cNvPr id="7" name="Content Placeholder 6"/>
          <p:cNvPicPr>
            <a:picLocks noGrp="1" noChangeAspect="1"/>
          </p:cNvPicPr>
          <p:nvPr>
            <p:ph sz="half" idx="2"/>
          </p:nvPr>
        </p:nvPicPr>
        <p:blipFill rotWithShape="1">
          <a:blip r:embed="rId2"/>
          <a:srcRect r="60377" b="18797"/>
          <a:stretch/>
        </p:blipFill>
        <p:spPr>
          <a:xfrm>
            <a:off x="4354501" y="1828800"/>
            <a:ext cx="4560900" cy="3505200"/>
          </a:xfrm>
          <a:prstGeom prst="rect">
            <a:avLst/>
          </a:prstGeom>
        </p:spPr>
      </p:pic>
      <p:sp>
        <p:nvSpPr>
          <p:cNvPr id="4" name="Slide Number Placeholder 3"/>
          <p:cNvSpPr>
            <a:spLocks noGrp="1"/>
          </p:cNvSpPr>
          <p:nvPr>
            <p:ph type="sldNum" sz="quarter" idx="12"/>
          </p:nvPr>
        </p:nvSpPr>
        <p:spPr/>
        <p:txBody>
          <a:bodyPr/>
          <a:lstStyle/>
          <a:p>
            <a:fld id="{47AA6B18-137A-4AB5-81CE-F54D5D0A9005}" type="slidenum">
              <a:rPr lang="en-US" smtClean="0"/>
              <a:t>8</a:t>
            </a:fld>
            <a:endParaRPr lang="en-US"/>
          </a:p>
        </p:txBody>
      </p:sp>
    </p:spTree>
    <p:extLst>
      <p:ext uri="{BB962C8B-B14F-4D97-AF65-F5344CB8AC3E}">
        <p14:creationId xmlns:p14="http://schemas.microsoft.com/office/powerpoint/2010/main" val="149433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‘Episodic Treatment’ Worksheet</a:t>
            </a:r>
          </a:p>
        </p:txBody>
      </p:sp>
      <p:sp>
        <p:nvSpPr>
          <p:cNvPr id="3" name="Content Placeholder 2"/>
          <p:cNvSpPr>
            <a:spLocks noGrp="1"/>
          </p:cNvSpPr>
          <p:nvPr>
            <p:ph idx="1"/>
          </p:nvPr>
        </p:nvSpPr>
        <p:spPr>
          <a:xfrm>
            <a:off x="457200" y="1066800"/>
            <a:ext cx="8229600" cy="4572000"/>
          </a:xfrm>
        </p:spPr>
        <p:txBody>
          <a:bodyPr>
            <a:normAutofit fontScale="85000" lnSpcReduction="10000"/>
          </a:bodyPr>
          <a:lstStyle/>
          <a:p>
            <a:r>
              <a:rPr lang="en-US" dirty="0"/>
              <a:t>This worksheet processes the data for the 20% most impaired days and estimates natural and anthropogenic extinction (Mm</a:t>
            </a:r>
            <a:r>
              <a:rPr lang="en-US" baseline="30000" dirty="0"/>
              <a:t>-1</a:t>
            </a:r>
            <a:r>
              <a:rPr lang="en-US" dirty="0"/>
              <a:t>) and impairment (dv).</a:t>
            </a:r>
          </a:p>
          <a:p>
            <a:r>
              <a:rPr lang="en-US" dirty="0"/>
              <a:t>The calculations follow EPA’s methodologies outlined in Sections 5.5 and 5.6 of the 2016 draft Regional Haze Guidance</a:t>
            </a:r>
            <a:r>
              <a:rPr lang="en-US" baseline="30000" dirty="0"/>
              <a:t>1</a:t>
            </a:r>
            <a:r>
              <a:rPr lang="en-US" dirty="0"/>
              <a:t> (Guidance) and Section 2.1 of the accompanying Technical Support Document</a:t>
            </a:r>
            <a:r>
              <a:rPr lang="en-US" baseline="30000" dirty="0"/>
              <a:t>2</a:t>
            </a:r>
            <a:r>
              <a:rPr lang="en-US" dirty="0"/>
              <a:t> (TSD).</a:t>
            </a:r>
          </a:p>
          <a:p>
            <a:r>
              <a:rPr lang="en-US" dirty="0"/>
              <a:t>The user has the ability to modify the episodic threshold for carbon and dust (default setting of 95%); however, the spreadsheet ignores adjustment of the URP for prescribed fire and international transport.</a:t>
            </a:r>
          </a:p>
        </p:txBody>
      </p:sp>
    </p:spTree>
    <p:extLst>
      <p:ext uri="{BB962C8B-B14F-4D97-AF65-F5344CB8AC3E}">
        <p14:creationId xmlns:p14="http://schemas.microsoft.com/office/powerpoint/2010/main" val="906300151"/>
      </p:ext>
    </p:extLst>
  </p:cSld>
  <p:clrMapOvr>
    <a:masterClrMapping/>
  </p:clrMapOvr>
</p:sld>
</file>

<file path=ppt/theme/theme1.xml><?xml version="1.0" encoding="utf-8"?>
<a:theme xmlns:a="http://schemas.openxmlformats.org/drawingml/2006/main" name="ADEQ Templat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ADEQ Template04</Template>
  <TotalTime>8977</TotalTime>
  <Words>1016</Words>
  <Application>Microsoft Office PowerPoint</Application>
  <PresentationFormat>On-screen Show (4:3)</PresentationFormat>
  <Paragraphs>78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ADEQ Template04</vt:lpstr>
      <vt:lpstr>IMPROVE Data Processing</vt:lpstr>
      <vt:lpstr>Federal Land Manager Environmental Database</vt:lpstr>
      <vt:lpstr>FLM Database Data Download</vt:lpstr>
      <vt:lpstr>FLM Database Data Download Continued</vt:lpstr>
      <vt:lpstr>FLM Database Data Download Continued</vt:lpstr>
      <vt:lpstr>FLM Database Data Download Continued</vt:lpstr>
      <vt:lpstr>IMPROVE Data Transfer</vt:lpstr>
      <vt:lpstr>‘Data’ Worksheet</vt:lpstr>
      <vt:lpstr>‘Episodic Treatment’ Worksheet</vt:lpstr>
      <vt:lpstr>‘Episodic Treatment’ Worksheet Continued</vt:lpstr>
      <vt:lpstr>‘Episodic Treatment’ Worksheet Continued</vt:lpstr>
      <vt:lpstr>‘Episodic Treatment’ Worksheet Continued</vt:lpstr>
      <vt:lpstr>‘Trends’ Worksheet</vt:lpstr>
      <vt:lpstr>‘Trends’ Worksheet Continued</vt:lpstr>
      <vt:lpstr>‘Daily Constituents’ Worksheet</vt:lpstr>
      <vt:lpstr>Workbook bugs/issues </vt:lpstr>
      <vt:lpstr>Workbook flexibility </vt:lpstr>
    </vt:vector>
  </TitlesOfParts>
  <Company>Arizona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Talladen</dc:creator>
  <cp:lastModifiedBy>Tom Moore</cp:lastModifiedBy>
  <cp:revision>60</cp:revision>
  <dcterms:created xsi:type="dcterms:W3CDTF">2014-06-03T16:59:02Z</dcterms:created>
  <dcterms:modified xsi:type="dcterms:W3CDTF">2017-06-27T19:17:36Z</dcterms:modified>
</cp:coreProperties>
</file>